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95FC-9124-4790-8FB7-DA21E9EA539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749E9-F79E-41F7-B19E-F180F3A36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B%D1%25%D1%81%D0%BA%D0%B8%D0%B9_%D0%BF%D0%BE%D0%BB%D1%83%D0%BE%D1%81%D1%82%D1%80%D0%BE%D0%B2" TargetMode="External"/><Relationship Id="rId2" Type="http://schemas.openxmlformats.org/officeDocument/2006/relationships/hyperlink" Target="http://polyargorod.narod.ru/r.mi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xod.ru/guidebook/kolapeninsula/p_kolapeninsula_obshchaiaharzgr_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9504" y="3645024"/>
            <a:ext cx="4464496" cy="2160240"/>
          </a:xfr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Растительный мир </a:t>
            </a:r>
            <a:br>
              <a:rPr lang="ru-RU" dirty="0" smtClean="0"/>
            </a:br>
            <a:r>
              <a:rPr lang="ru-RU" dirty="0" smtClean="0"/>
              <a:t>Кольского полуострова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21288"/>
            <a:ext cx="6400800" cy="83671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«Школа России»</a:t>
            </a:r>
          </a:p>
          <a:p>
            <a:r>
              <a:rPr lang="ru-RU" dirty="0" smtClean="0"/>
              <a:t>4 класс</a:t>
            </a:r>
          </a:p>
          <a:p>
            <a:r>
              <a:rPr lang="ru-RU" dirty="0" smtClean="0"/>
              <a:t>Автор: С.Л. Панфилова, учитель начальных классов МБОУ Кольская СОШ №2</a:t>
            </a:r>
          </a:p>
        </p:txBody>
      </p:sp>
      <p:pic>
        <p:nvPicPr>
          <p:cNvPr id="4" name="Рисунок 3" descr="image_670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860031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/>
              <a:t>Рассмотрим некоторые растения более </a:t>
            </a:r>
            <a:r>
              <a:rPr lang="ru-RU" sz="2800" dirty="0" smtClean="0"/>
              <a:t>подробно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r>
              <a:rPr lang="ru-RU" dirty="0" smtClean="0"/>
              <a:t>Береза </a:t>
            </a:r>
            <a:r>
              <a:rPr lang="ru-RU" b="0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040188" cy="4752528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ru-RU" dirty="0"/>
              <a:t>Береза, ольха и лещина относятся к семейству березовых.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И </a:t>
            </a:r>
            <a:r>
              <a:rPr lang="ru-RU" dirty="0"/>
              <a:t>именно лес-березняк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самый </a:t>
            </a:r>
            <a:r>
              <a:rPr lang="ru-RU" dirty="0"/>
              <a:t>распространенный тип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в </a:t>
            </a:r>
            <a:r>
              <a:rPr lang="ru-RU" dirty="0"/>
              <a:t>Мурманской области.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Рябина </a:t>
            </a:r>
            <a:r>
              <a:rPr lang="ru-RU" dirty="0"/>
              <a:t>- одно из немногочисленных плодовых деревьев на Севере. Ее ягоды в старину заготавливали впрок, отваром из листьев отпаивали больных цингой, а ягоды употребляли при различных болезнях.</a:t>
            </a:r>
          </a:p>
        </p:txBody>
      </p:sp>
      <p:pic>
        <p:nvPicPr>
          <p:cNvPr id="9" name="Содержимое 8" descr="original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347864" y="908720"/>
            <a:ext cx="2901814" cy="1944215"/>
          </a:xfrm>
        </p:spPr>
      </p:pic>
      <p:pic>
        <p:nvPicPr>
          <p:cNvPr id="10" name="Рисунок 9" descr="foto_38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6263680" y="1700808"/>
            <a:ext cx="2880320" cy="2160240"/>
          </a:xfrm>
          <a:prstGeom prst="rect">
            <a:avLst/>
          </a:prstGeom>
        </p:spPr>
      </p:pic>
      <p:pic>
        <p:nvPicPr>
          <p:cNvPr id="11" name="Рисунок 10" descr="zemelniy-uchastok-18639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4427984" y="3933056"/>
            <a:ext cx="4320480" cy="287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/>
              <a:t>Рассмотрим некоторые растения более </a:t>
            </a:r>
            <a:r>
              <a:rPr lang="ru-RU" sz="2800" dirty="0" smtClean="0"/>
              <a:t>подробно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r>
              <a:rPr lang="ru-RU" dirty="0" smtClean="0"/>
              <a:t>Клюква </a:t>
            </a:r>
            <a:r>
              <a:rPr lang="ru-RU" b="0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040188" cy="475252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dirty="0"/>
              <a:t>Следует упомянуть и различные кустарничковые растения Заполярья - это брусника, клюква, черника, вороника. Их ягоды повсеместно употребляются в пищу.</a:t>
            </a:r>
          </a:p>
        </p:txBody>
      </p:sp>
      <p:pic>
        <p:nvPicPr>
          <p:cNvPr id="12" name="Содержимое 11" descr="ena_158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494054"/>
            <a:ext cx="4041775" cy="3312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/>
              <a:t>Рассмотрим некоторые растения более </a:t>
            </a:r>
            <a:r>
              <a:rPr lang="ru-RU" sz="2800" dirty="0" smtClean="0"/>
              <a:t>подробно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8280920" cy="460851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Необходимо помнить</a:t>
            </a:r>
            <a:r>
              <a:rPr lang="ru-RU" sz="3600" b="0" dirty="0"/>
              <a:t>, что знание окружающих нас растений и их применения не просто расширяет кругозор, но </a:t>
            </a:r>
            <a:r>
              <a:rPr lang="ru-RU" sz="3600" dirty="0">
                <a:solidFill>
                  <a:srgbClr val="00B050"/>
                </a:solidFill>
              </a:rPr>
              <a:t>может помочь </a:t>
            </a:r>
            <a:r>
              <a:rPr lang="ru-RU" sz="3600" b="0" dirty="0"/>
              <a:t>в случае, если человек заблудился в лесу, и в других экстремальных ситуациях.</a:t>
            </a:r>
            <a:r>
              <a:rPr lang="ru-RU" sz="3600" dirty="0" smtClean="0"/>
              <a:t> </a:t>
            </a:r>
            <a:r>
              <a:rPr lang="ru-RU" sz="3600" b="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1.Растительный </a:t>
            </a:r>
            <a:r>
              <a:rPr lang="ru-RU" dirty="0"/>
              <a:t>мир Кольского </a:t>
            </a:r>
            <a:r>
              <a:rPr lang="ru-RU" dirty="0" smtClean="0"/>
              <a:t>полуострова</a:t>
            </a:r>
            <a:endParaRPr lang="ru-RU" dirty="0"/>
          </a:p>
          <a:p>
            <a:pPr>
              <a:buNone/>
            </a:pPr>
            <a:r>
              <a:rPr lang="en-US" dirty="0" smtClean="0">
                <a:hlinkClick r:id="rId2"/>
              </a:rPr>
              <a:t>http://polyargorod.narod.ru/r.mir.html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Кольский полуостров</a:t>
            </a:r>
          </a:p>
          <a:p>
            <a:pPr marL="0">
              <a:buNone/>
            </a:pPr>
            <a:r>
              <a:rPr lang="en-US" sz="2600" dirty="0" smtClean="0">
                <a:hlinkClick r:id="rId3"/>
              </a:rPr>
              <a:t>https</a:t>
            </a:r>
            <a:r>
              <a:rPr lang="en-US" sz="2600" dirty="0" smtClean="0">
                <a:hlinkClick r:id="rId3"/>
              </a:rPr>
              <a:t>://ru.wikipedia.org/wiki/%</a:t>
            </a:r>
            <a:r>
              <a:rPr lang="en-US" sz="2600" dirty="0" smtClean="0">
                <a:hlinkClick r:id="rId3"/>
              </a:rPr>
              <a:t>D0%9A%D0%BE%D0%BB%D1%%D1%81%D0%BA%D0%B8%D0%B9</a:t>
            </a:r>
            <a:r>
              <a:rPr lang="en-US" sz="2600" dirty="0" smtClean="0">
                <a:hlinkClick r:id="rId3"/>
              </a:rPr>
              <a:t>_%</a:t>
            </a:r>
            <a:r>
              <a:rPr lang="en-US" sz="2600" dirty="0" smtClean="0">
                <a:hlinkClick r:id="rId3"/>
              </a:rPr>
              <a:t>D0%BF%D0%BE%D0%BB%D1%83%D0%BE%D1%81%D1%82%D1%80%D0%BE%D0%B2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Кольский полуостров</a:t>
            </a:r>
          </a:p>
          <a:p>
            <a:pPr marL="0">
              <a:buNone/>
            </a:pPr>
            <a:r>
              <a:rPr lang="en-US" sz="3000" dirty="0" smtClean="0">
                <a:hlinkClick r:id="rId4"/>
              </a:rPr>
              <a:t>http://</a:t>
            </a:r>
            <a:r>
              <a:rPr lang="en-US" sz="3000" dirty="0" smtClean="0">
                <a:hlinkClick r:id="rId4"/>
              </a:rPr>
              <a:t>poxod.ru/guidebook/kolapeninsula/p_kolapeninsula_obshchaiaharzgr_a.html</a:t>
            </a:r>
            <a:endParaRPr lang="ru-RU" sz="3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/>
              <a:t>Все растения условно разделены на две группы: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4040188" cy="639762"/>
          </a:xfrm>
        </p:spPr>
        <p:txBody>
          <a:bodyPr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ысшие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3428999"/>
            <a:ext cx="4040188" cy="2697163"/>
          </a:xfrm>
        </p:spPr>
        <p:txBody>
          <a:bodyPr/>
          <a:lstStyle/>
          <a:p>
            <a:pPr marL="0">
              <a:buNone/>
            </a:pPr>
            <a:r>
              <a:rPr lang="ru-RU" dirty="0"/>
              <a:t>водоросли, </a:t>
            </a:r>
            <a:r>
              <a:rPr lang="ru-RU" dirty="0" smtClean="0"/>
              <a:t>бактерии, актиномицеты</a:t>
            </a:r>
            <a:r>
              <a:rPr lang="ru-RU" dirty="0"/>
              <a:t>, слизевики, грибы и лишайники.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2420888"/>
            <a:ext cx="4041775" cy="639762"/>
          </a:xfrm>
        </p:spPr>
        <p:txBody>
          <a:bodyPr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изшие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3428999"/>
            <a:ext cx="4041775" cy="2697163"/>
          </a:xfrm>
        </p:spPr>
        <p:txBody>
          <a:bodyPr/>
          <a:lstStyle/>
          <a:p>
            <a:pPr marL="0">
              <a:buNone/>
            </a:pPr>
            <a:r>
              <a:rPr lang="ru-RU" dirty="0"/>
              <a:t>мохообразные, </a:t>
            </a:r>
            <a:r>
              <a:rPr lang="ru-RU" dirty="0" err="1"/>
              <a:t>теломные</a:t>
            </a:r>
            <a:r>
              <a:rPr lang="ru-RU" dirty="0"/>
              <a:t>, голосеменные и покрытосеменные (цветковые) растения.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012160" y="1484784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267744" y="1484784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/>
              <a:t>Что же можно встретить в Мурманской области?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2376264" cy="3528392"/>
          </a:xfrm>
        </p:spPr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ru-RU" b="1" dirty="0"/>
              <a:t>тундровая, </a:t>
            </a:r>
            <a:r>
              <a:rPr lang="ru-RU" dirty="0" smtClean="0"/>
              <a:t>занимает </a:t>
            </a:r>
            <a:r>
              <a:rPr lang="ru-RU" dirty="0"/>
              <a:t>прибрежную полосу шириной 30-60 км на севере и северо-востоке полуострова. </a:t>
            </a:r>
            <a:endParaRPr lang="ru-RU" dirty="0" smtClean="0"/>
          </a:p>
          <a:p>
            <a:pPr marL="0">
              <a:buNone/>
            </a:pPr>
            <a:r>
              <a:rPr lang="ru-RU" b="1" dirty="0"/>
              <a:t>Основная растительность </a:t>
            </a:r>
            <a:endParaRPr lang="ru-RU" b="1" dirty="0" smtClean="0"/>
          </a:p>
          <a:p>
            <a:pPr marL="0">
              <a:buNone/>
            </a:pPr>
            <a:r>
              <a:rPr lang="ru-RU" dirty="0" smtClean="0"/>
              <a:t>здесь </a:t>
            </a:r>
            <a:r>
              <a:rPr lang="ru-RU" dirty="0"/>
              <a:t>- мхи, лишайники, стелющиеся разновидности карликовой березы и ивы, вдоль крупных рек - древесные кустарники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203848" y="2996952"/>
            <a:ext cx="2592288" cy="3672408"/>
          </a:xfrm>
        </p:spPr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ru-RU" b="1" dirty="0"/>
              <a:t>л</a:t>
            </a:r>
            <a:r>
              <a:rPr lang="ru-RU" b="1" dirty="0" smtClean="0"/>
              <a:t>есотундровая, </a:t>
            </a:r>
          </a:p>
          <a:p>
            <a:pPr marL="0">
              <a:buNone/>
            </a:pPr>
            <a:r>
              <a:rPr lang="ru-RU" dirty="0" smtClean="0"/>
              <a:t>от </a:t>
            </a:r>
            <a:r>
              <a:rPr lang="ru-RU" dirty="0"/>
              <a:t>10 до 60 км южнее тундры </a:t>
            </a:r>
            <a:r>
              <a:rPr lang="ru-RU" dirty="0" smtClean="0"/>
              <a:t>.</a:t>
            </a:r>
          </a:p>
          <a:p>
            <a:pPr marL="0">
              <a:buNone/>
            </a:pPr>
            <a:r>
              <a:rPr lang="ru-RU" b="1" dirty="0"/>
              <a:t>О</a:t>
            </a:r>
            <a:r>
              <a:rPr lang="ru-RU" b="1" dirty="0" smtClean="0"/>
              <a:t>сновная </a:t>
            </a:r>
            <a:r>
              <a:rPr lang="ru-RU" b="1" dirty="0"/>
              <a:t>растительность </a:t>
            </a:r>
            <a:r>
              <a:rPr lang="ru-RU" dirty="0"/>
              <a:t>здесь - мхи, лишайники, стелющиеся разновидности карликовой березы и ивы, вдоль крупных рек - древесные кустарники. В сравнительно сухих местах почву и камни толстым слоем покрывает ягель. Обширны ягодники и очень много грибов.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90872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/>
              <a:t>Растительность здесь начала формироваться после освобождения </a:t>
            </a:r>
          </a:p>
          <a:p>
            <a:r>
              <a:rPr lang="ru-RU" sz="2000" dirty="0" smtClean="0"/>
              <a:t>от ледникового покрова, примерно 9 - 10 тысяч лет назад.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14" name="Содержимое 7"/>
          <p:cNvSpPr txBox="1">
            <a:spLocks/>
          </p:cNvSpPr>
          <p:nvPr/>
        </p:nvSpPr>
        <p:spPr>
          <a:xfrm>
            <a:off x="6228184" y="2852936"/>
            <a:ext cx="2232248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indent="-342900">
              <a:spcBef>
                <a:spcPct val="20000"/>
              </a:spcBef>
            </a:pPr>
            <a:r>
              <a:rPr lang="ru-RU" sz="2400" b="1" dirty="0"/>
              <a:t>л</a:t>
            </a:r>
            <a:r>
              <a:rPr lang="ru-RU" sz="2400" b="1" dirty="0" smtClean="0"/>
              <a:t>есная, </a:t>
            </a:r>
            <a:r>
              <a:rPr lang="ru-RU" sz="2400" dirty="0" smtClean="0"/>
              <a:t>южная часть </a:t>
            </a:r>
            <a:r>
              <a:rPr lang="ru-RU" sz="2400" dirty="0" err="1" smtClean="0"/>
              <a:t>пол-ва</a:t>
            </a:r>
            <a:r>
              <a:rPr lang="ru-RU" sz="2400" dirty="0" smtClean="0"/>
              <a:t>.</a:t>
            </a:r>
          </a:p>
          <a:p>
            <a:pPr lvl="0" indent="-342900">
              <a:spcBef>
                <a:spcPct val="20000"/>
              </a:spcBef>
            </a:pPr>
            <a:r>
              <a:rPr lang="ru-RU" sz="2400" b="1" dirty="0" smtClean="0"/>
              <a:t>Основная растительность  </a:t>
            </a:r>
            <a:r>
              <a:rPr lang="ru-RU" sz="2400" dirty="0"/>
              <a:t>сосново-еловые леса с примесью березы, осины, рябины, ивы, ольхи. Все они сильно заболочены, поэтому в них распространены кустарники, травянистая и моховая растительность.</a:t>
            </a:r>
            <a:r>
              <a:rPr lang="ru-RU" sz="2400" b="1" dirty="0" smtClean="0"/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7725" y="1772816"/>
            <a:ext cx="266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три зоны растительности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403648" y="2204864"/>
            <a:ext cx="22322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99992" y="22768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08104" y="2276872"/>
            <a:ext cx="144016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/>
              <a:t>Рассмотрим некоторые растения более </a:t>
            </a:r>
            <a:r>
              <a:rPr lang="ru-RU" sz="2800" dirty="0" smtClean="0"/>
              <a:t>подробно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r>
              <a:rPr lang="ru-RU" dirty="0" smtClean="0"/>
              <a:t>Ягель или олений мох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752528"/>
          </a:xfrm>
        </p:spPr>
        <p:txBody>
          <a:bodyPr>
            <a:normAutofit fontScale="85000" lnSpcReduction="20000"/>
          </a:bodyPr>
          <a:lstStyle/>
          <a:p>
            <a:pPr marL="0">
              <a:buNone/>
            </a:pPr>
            <a:r>
              <a:rPr lang="ru-RU" dirty="0"/>
              <a:t>В настоящее время в области произрастает свыше 1 тысячи видов лишайников. </a:t>
            </a:r>
            <a:endParaRPr lang="ru-RU" dirty="0" smtClean="0"/>
          </a:p>
          <a:p>
            <a:pPr marL="0">
              <a:buNone/>
            </a:pPr>
            <a:endParaRPr lang="ru-RU" dirty="0" smtClean="0"/>
          </a:p>
          <a:p>
            <a:pPr marL="0">
              <a:buNone/>
            </a:pPr>
            <a:r>
              <a:rPr lang="ru-RU" b="1" dirty="0" smtClean="0"/>
              <a:t>Лишайник</a:t>
            </a:r>
            <a:r>
              <a:rPr lang="ru-RU" dirty="0" smtClean="0"/>
              <a:t> </a:t>
            </a:r>
            <a:r>
              <a:rPr lang="ru-RU" dirty="0"/>
              <a:t>- очень своеобразный, так называемый симбиотический, организм. В нем сожительствуют две группы растений - грибы и водоросли, извлекающие из такого "проживания" взаимную пользу. Особенностью нашей природы по праву являются огромные каменистые пространства, покрытые различными видами и формами лишайников. Общеизвестно их использование в качестве корма для оленей. </a:t>
            </a:r>
          </a:p>
        </p:txBody>
      </p:sp>
      <p:pic>
        <p:nvPicPr>
          <p:cNvPr id="10" name="Содержимое 9" descr="ягель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645024"/>
            <a:ext cx="4041775" cy="3031331"/>
          </a:xfrm>
        </p:spPr>
      </p:pic>
      <p:pic>
        <p:nvPicPr>
          <p:cNvPr id="11" name="Рисунок 10" descr="я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908720"/>
            <a:ext cx="3356992" cy="251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/>
              <a:t>Рассмотрим некоторые растения более </a:t>
            </a:r>
            <a:r>
              <a:rPr lang="ru-RU" sz="2800" dirty="0" smtClean="0"/>
              <a:t>подробно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r>
              <a:rPr lang="ru-RU" dirty="0" smtClean="0"/>
              <a:t>Исландский мох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752528"/>
          </a:xfrm>
        </p:spPr>
        <p:txBody>
          <a:bodyPr>
            <a:normAutofit fontScale="85000" lnSpcReduction="10000"/>
          </a:bodyPr>
          <a:lstStyle/>
          <a:p>
            <a:pPr marL="0">
              <a:buNone/>
            </a:pPr>
            <a:r>
              <a:rPr lang="ru-RU" dirty="0"/>
              <a:t>Он представляет собой довольно крупные кустики от светло- до темно-коричневого цвета, а во влажном состоянии - зеленоватого.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Исландский </a:t>
            </a:r>
            <a:r>
              <a:rPr lang="ru-RU" dirty="0"/>
              <a:t>мох используется в качестве корма и в пищу человека. Так, в Исландии этот лишайник применяют в качестве примеси к муке при выпечке хлеба. Однако его питательная ценность невелика.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Больший </a:t>
            </a:r>
            <a:r>
              <a:rPr lang="ru-RU" dirty="0"/>
              <a:t>интерес он представляет как лечебное средство при простуде и лечении туберкулеза.</a:t>
            </a:r>
          </a:p>
        </p:txBody>
      </p:sp>
      <p:pic>
        <p:nvPicPr>
          <p:cNvPr id="9" name="Содержимое 8" descr="Evernia Prunastri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99993" y="1052737"/>
            <a:ext cx="3360374" cy="2520280"/>
          </a:xfrm>
        </p:spPr>
      </p:pic>
      <p:pic>
        <p:nvPicPr>
          <p:cNvPr id="12" name="Рисунок 11" descr="moh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89040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/>
              <a:t>Рассмотрим некоторые растения более </a:t>
            </a:r>
            <a:r>
              <a:rPr lang="ru-RU" sz="2800" dirty="0" smtClean="0"/>
              <a:t>подробно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r>
              <a:rPr lang="ru-RU" dirty="0" smtClean="0"/>
              <a:t>Папоротники</a:t>
            </a:r>
            <a:r>
              <a:rPr lang="ru-RU" b="0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752528"/>
          </a:xfrm>
        </p:spPr>
        <p:txBody>
          <a:bodyPr>
            <a:normAutofit fontScale="85000" lnSpcReduction="20000"/>
          </a:bodyPr>
          <a:lstStyle/>
          <a:p>
            <a:pPr marL="0">
              <a:buNone/>
            </a:pPr>
            <a:r>
              <a:rPr lang="ru-RU" dirty="0"/>
              <a:t>Чаще всего их можно встретить во влажных тенистых лесах, на лесных опушках, болотах, по берегам водоемов.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В Мурманской </a:t>
            </a:r>
            <a:r>
              <a:rPr lang="ru-RU" dirty="0"/>
              <a:t>области насчитывается 26 видов папоротников.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Одним </a:t>
            </a:r>
            <a:r>
              <a:rPr lang="ru-RU" dirty="0"/>
              <a:t>из наиболее известных папоротников является </a:t>
            </a:r>
            <a:r>
              <a:rPr lang="ru-RU" b="1" dirty="0"/>
              <a:t>Щитовник мужской</a:t>
            </a:r>
            <a:r>
              <a:rPr lang="ru-RU" dirty="0"/>
              <a:t>, его листья могут достигать длины 1,5 метров. Он широко известен как лекарственное растение еще с античной эпохи. Однако следует помнить, что корневище данного папоротника ядовито, и самолечение может привести к сильнейшему отравлению.</a:t>
            </a:r>
          </a:p>
        </p:txBody>
      </p:sp>
      <p:pic>
        <p:nvPicPr>
          <p:cNvPr id="10" name="Содержимое 9" descr="post-431229-139377520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836712"/>
            <a:ext cx="2840736" cy="2664296"/>
          </a:xfrm>
        </p:spPr>
      </p:pic>
      <p:pic>
        <p:nvPicPr>
          <p:cNvPr id="11" name="Рисунок 10" descr="shitov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07042"/>
            <a:ext cx="3779912" cy="283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/>
              <a:t>Рассмотрим некоторые растения более </a:t>
            </a:r>
            <a:r>
              <a:rPr lang="ru-RU" sz="2800" dirty="0" smtClean="0"/>
              <a:t>подробно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r>
              <a:rPr lang="ru-RU" dirty="0" smtClean="0"/>
              <a:t>Подосиновик </a:t>
            </a:r>
            <a:r>
              <a:rPr lang="ru-RU" b="0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752528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ru-RU" b="1" dirty="0"/>
              <a:t>Грибы</a:t>
            </a:r>
            <a:r>
              <a:rPr lang="ru-RU" dirty="0"/>
              <a:t> в системе органического мира занимают особое положение.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По </a:t>
            </a:r>
            <a:r>
              <a:rPr lang="ru-RU" dirty="0"/>
              <a:t>некоторым своим признакам они приближаются к животным, а по способу питания и неограниченному росту - к растениям.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Их </a:t>
            </a:r>
            <a:r>
              <a:rPr lang="ru-RU" dirty="0"/>
              <a:t>роль в жизни природы и человека огромна. Внешний вид грибов разнообразен. А то, что в быту называют грибом - лишь плодовое тело некоторых высокоорганизованных представителей этого типа.</a:t>
            </a:r>
          </a:p>
        </p:txBody>
      </p:sp>
      <p:pic>
        <p:nvPicPr>
          <p:cNvPr id="9" name="Содержимое 8" descr="img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764704"/>
            <a:ext cx="3118542" cy="2592288"/>
          </a:xfrm>
        </p:spPr>
      </p:pic>
      <p:pic>
        <p:nvPicPr>
          <p:cNvPr id="12" name="Рисунок 11" descr="podosinovik-sosnovyj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501008"/>
            <a:ext cx="3679056" cy="312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/>
              <a:t>Рассмотрим некоторые растения более </a:t>
            </a:r>
            <a:r>
              <a:rPr lang="ru-RU" sz="2800" dirty="0" smtClean="0"/>
              <a:t>подробно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r>
              <a:rPr lang="ru-RU" dirty="0" smtClean="0"/>
              <a:t>Грибы </a:t>
            </a:r>
            <a:r>
              <a:rPr lang="ru-RU" b="0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9512" y="1772816"/>
            <a:ext cx="4040188" cy="475252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dirty="0"/>
              <a:t>Среди </a:t>
            </a:r>
            <a:r>
              <a:rPr lang="ru-RU" dirty="0" smtClean="0"/>
              <a:t>грибов </a:t>
            </a:r>
            <a:r>
              <a:rPr lang="ru-RU" dirty="0"/>
              <a:t>в Заполярье встречаются грибы, которые широко распространены и в Средней России.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Наиболее </a:t>
            </a:r>
            <a:r>
              <a:rPr lang="ru-RU" dirty="0"/>
              <a:t>известны несколько видов. Среди съедобных грибов это сыроежки, волнушки, подберезовик и подосиновик (более точное название - березовик и осиновик), белый гриб.</a:t>
            </a:r>
          </a:p>
        </p:txBody>
      </p:sp>
      <p:pic>
        <p:nvPicPr>
          <p:cNvPr id="10" name="Содержимое 9" descr="8823372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6056" y="836712"/>
            <a:ext cx="2619036" cy="1964277"/>
          </a:xfrm>
        </p:spPr>
      </p:pic>
      <p:pic>
        <p:nvPicPr>
          <p:cNvPr id="11" name="Рисунок 10" descr="Volnu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924944"/>
            <a:ext cx="2627784" cy="1970838"/>
          </a:xfrm>
          <a:prstGeom prst="rect">
            <a:avLst/>
          </a:prstGeom>
        </p:spPr>
      </p:pic>
      <p:pic>
        <p:nvPicPr>
          <p:cNvPr id="13" name="Рисунок 12" descr="04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924944"/>
            <a:ext cx="2945904" cy="1962709"/>
          </a:xfrm>
          <a:prstGeom prst="rect">
            <a:avLst/>
          </a:prstGeom>
        </p:spPr>
      </p:pic>
      <p:pic>
        <p:nvPicPr>
          <p:cNvPr id="14" name="Рисунок 13" descr="20140323150550-979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990845"/>
            <a:ext cx="2491755" cy="1867155"/>
          </a:xfrm>
          <a:prstGeom prst="rect">
            <a:avLst/>
          </a:prstGeom>
        </p:spPr>
      </p:pic>
      <p:pic>
        <p:nvPicPr>
          <p:cNvPr id="15" name="Рисунок 14" descr="6025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5013176"/>
            <a:ext cx="2627784" cy="17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/>
              <a:t>Рассмотрим некоторые растения более </a:t>
            </a:r>
            <a:r>
              <a:rPr lang="ru-RU" sz="2800" dirty="0" smtClean="0"/>
              <a:t>подробно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r>
              <a:rPr lang="ru-RU" dirty="0" smtClean="0"/>
              <a:t>Сосна </a:t>
            </a:r>
            <a:r>
              <a:rPr lang="ru-RU" b="0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040188" cy="4752528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dirty="0" smtClean="0"/>
              <a:t>На </a:t>
            </a:r>
            <a:r>
              <a:rPr lang="ru-RU" dirty="0"/>
              <a:t>Кольском полуострове широко распространены ель, сосна; береза, рябина, осина, а также различные кустарники</a:t>
            </a:r>
            <a:r>
              <a:rPr lang="ru-RU" dirty="0" smtClean="0"/>
              <a:t>.</a:t>
            </a:r>
          </a:p>
          <a:p>
            <a:pPr marL="0">
              <a:buNone/>
            </a:pPr>
            <a:r>
              <a:rPr lang="ru-RU" dirty="0" smtClean="0"/>
              <a:t> Первые </a:t>
            </a:r>
            <a:r>
              <a:rPr lang="ru-RU" dirty="0"/>
              <a:t>дома в Мурманске строились именно из сосны, растущей вокруг. </a:t>
            </a:r>
            <a:endParaRPr lang="ru-RU" dirty="0" smtClean="0"/>
          </a:p>
          <a:p>
            <a:pPr marL="0">
              <a:buNone/>
            </a:pPr>
            <a:r>
              <a:rPr lang="ru-RU" dirty="0" smtClean="0"/>
              <a:t>В </a:t>
            </a:r>
            <a:r>
              <a:rPr lang="ru-RU" dirty="0"/>
              <a:t>Североморске еще в 70-х годах прошлого века можно было встретить сосны с диаметром ствола 50 - 60 см. Теперь таких деревьев нет.</a:t>
            </a:r>
          </a:p>
        </p:txBody>
      </p:sp>
      <p:pic>
        <p:nvPicPr>
          <p:cNvPr id="16" name="Содержимое 15" descr="1241123747_img_160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9" y="980729"/>
            <a:ext cx="3456384" cy="2592288"/>
          </a:xfrm>
        </p:spPr>
      </p:pic>
      <p:pic>
        <p:nvPicPr>
          <p:cNvPr id="17" name="Рисунок 16" descr="1242893331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861048"/>
            <a:ext cx="3364129" cy="271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eac276f052ef0511c500ab3188a361dc44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773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Растительный мир  Кольского полуострова</vt:lpstr>
      <vt:lpstr>Все растения условно разделены на две группы:</vt:lpstr>
      <vt:lpstr>Что же можно встретить в Мурманской области?</vt:lpstr>
      <vt:lpstr>Рассмотрим некоторые растения более подробно</vt:lpstr>
      <vt:lpstr>Рассмотрим некоторые растения более подробно</vt:lpstr>
      <vt:lpstr>Рассмотрим некоторые растения более подробно</vt:lpstr>
      <vt:lpstr>Рассмотрим некоторые растения более подробно</vt:lpstr>
      <vt:lpstr>Рассмотрим некоторые растения более подробно</vt:lpstr>
      <vt:lpstr>Рассмотрим некоторые растения более подробно</vt:lpstr>
      <vt:lpstr>Рассмотрим некоторые растения более подробно</vt:lpstr>
      <vt:lpstr>Рассмотрим некоторые растения более подробно</vt:lpstr>
      <vt:lpstr>Рассмотрим некоторые растения более подробно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Растительный мир  Кольского полуострова</dc:title>
  <dc:creator>Мама</dc:creator>
  <cp:lastModifiedBy>Мама</cp:lastModifiedBy>
  <cp:revision>32</cp:revision>
  <dcterms:created xsi:type="dcterms:W3CDTF">2015-10-25T09:09:48Z</dcterms:created>
  <dcterms:modified xsi:type="dcterms:W3CDTF">2015-10-28T15:41:38Z</dcterms:modified>
</cp:coreProperties>
</file>